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69" r:id="rId4"/>
    <p:sldId id="257" r:id="rId5"/>
    <p:sldId id="266" r:id="rId6"/>
    <p:sldId id="263" r:id="rId7"/>
    <p:sldId id="258" r:id="rId8"/>
    <p:sldId id="265" r:id="rId9"/>
    <p:sldId id="268" r:id="rId10"/>
    <p:sldId id="259" r:id="rId11"/>
    <p:sldId id="267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C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BE775-F072-43DB-868F-0893E69CF669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DF248-46BB-4B87-A068-B34959898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DFBBA-FD20-44E3-8205-9B2B5F09A2FB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762D4-042E-45B2-9E8D-9E354C2B8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762D4-042E-45B2-9E8D-9E354C2B830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762D4-042E-45B2-9E8D-9E354C2B830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762D4-042E-45B2-9E8D-9E354C2B830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762D4-042E-45B2-9E8D-9E354C2B830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FA16F8-EC33-446A-B376-37C46D4C16ED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FD10B-8132-425B-8A98-8AD345A573F5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2963A-5767-430B-B71F-AEAD1A7036AB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1925F-8F95-4A71-BEA2-3F540FE7609D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BD5B8D-4C21-4227-9BDF-DE4029F54F35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618CA5-A199-477A-9B6E-0346411CCF51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E65EA-4467-447C-95E9-1E1D580AE818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AEFB8-F7BD-4AB3-822C-96EA065454A0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CBAF3F-C20F-47B2-BFEA-68F84F41426B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0FC3E8-497D-4C4B-9D51-94F247CEA695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F3215D-C770-4553-935F-329EBC81C9F3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3C9E10-6167-454A-A449-02E8B8A1024D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34E781-45B4-473E-BF52-586B2627A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Context-Aware Wireless Sensor Networks</a:t>
            </a:r>
            <a:br>
              <a:rPr lang="en-US" sz="3600" dirty="0" smtClean="0"/>
            </a:br>
            <a:r>
              <a:rPr lang="en-US" sz="3600" dirty="0" smtClean="0"/>
              <a:t>for Assisted Living and</a:t>
            </a:r>
            <a:br>
              <a:rPr lang="en-US" sz="3600" dirty="0" smtClean="0"/>
            </a:br>
            <a:r>
              <a:rPr lang="en-US" sz="3600" dirty="0" smtClean="0"/>
              <a:t>Residential Monitoring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8001000" cy="2255793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Anthony </a:t>
            </a:r>
            <a:r>
              <a:rPr lang="en-US" sz="1600" b="1" dirty="0" smtClean="0"/>
              <a:t>D. Wood, John A. </a:t>
            </a:r>
            <a:r>
              <a:rPr lang="en-US" sz="1600" b="1" dirty="0" err="1" smtClean="0"/>
              <a:t>Stankovic</a:t>
            </a:r>
            <a:r>
              <a:rPr lang="en-US" sz="1600" b="1" dirty="0" smtClean="0"/>
              <a:t>, Gilles </a:t>
            </a:r>
            <a:r>
              <a:rPr lang="en-US" sz="1600" b="1" dirty="0" err="1" smtClean="0"/>
              <a:t>Virone</a:t>
            </a:r>
            <a:r>
              <a:rPr lang="en-US" sz="1600" b="1" dirty="0" smtClean="0"/>
              <a:t>, Leo </a:t>
            </a:r>
            <a:r>
              <a:rPr lang="en-US" sz="1600" b="1" dirty="0" err="1" smtClean="0"/>
              <a:t>Selavo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Zhimin</a:t>
            </a:r>
            <a:r>
              <a:rPr lang="en-US" sz="1600" b="1" dirty="0" smtClean="0"/>
              <a:t> He, </a:t>
            </a:r>
            <a:r>
              <a:rPr lang="en-US" sz="1600" b="1" dirty="0" smtClean="0"/>
              <a:t>    </a:t>
            </a:r>
            <a:r>
              <a:rPr lang="en-US" sz="1600" b="1" dirty="0" err="1" smtClean="0"/>
              <a:t>Qiuhua</a:t>
            </a:r>
            <a:r>
              <a:rPr lang="en-US" sz="1600" b="1" dirty="0" smtClean="0"/>
              <a:t> Cao, </a:t>
            </a:r>
            <a:r>
              <a:rPr lang="en-US" sz="1600" b="1" dirty="0" err="1" smtClean="0"/>
              <a:t>Thao</a:t>
            </a:r>
            <a:r>
              <a:rPr lang="en-US" sz="1600" b="1" dirty="0" smtClean="0"/>
              <a:t> Doan, </a:t>
            </a:r>
            <a:r>
              <a:rPr lang="en-US" sz="1600" b="1" dirty="0" err="1" smtClean="0"/>
              <a:t>Yafeng</a:t>
            </a:r>
            <a:r>
              <a:rPr lang="en-US" sz="1600" b="1" dirty="0" smtClean="0"/>
              <a:t> Wu, Lei Fang, and </a:t>
            </a:r>
            <a:r>
              <a:rPr lang="en-US" sz="1600" b="1" dirty="0" err="1" smtClean="0"/>
              <a:t>Radu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Stoleru</a:t>
            </a:r>
            <a:endParaRPr lang="en-US" sz="1600" b="1" dirty="0" smtClean="0"/>
          </a:p>
          <a:p>
            <a:r>
              <a:rPr lang="en-US" sz="1600" b="1" i="1" dirty="0" smtClean="0"/>
              <a:t>University </a:t>
            </a:r>
            <a:r>
              <a:rPr lang="en-US" sz="1600" b="1" i="1" dirty="0" smtClean="0"/>
              <a:t>of Virginia</a:t>
            </a:r>
          </a:p>
          <a:p>
            <a:r>
              <a:rPr lang="en-US" sz="1400" b="1" dirty="0" smtClean="0"/>
              <a:t>Network, IEEE , vol.22, July-Aug. 2008</a:t>
            </a: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407944"/>
            <a:ext cx="6310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1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5380672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Presented By:</a:t>
            </a:r>
          </a:p>
          <a:p>
            <a:r>
              <a:rPr lang="en-US" sz="2400" dirty="0" err="1" smtClean="0"/>
              <a:t>Sidhartha</a:t>
            </a:r>
            <a:endParaRPr lang="en-US" sz="2400" dirty="0" smtClean="0"/>
          </a:p>
          <a:p>
            <a:r>
              <a:rPr lang="en-US" sz="2400" dirty="0" err="1" smtClean="0"/>
              <a:t>Rahul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Query Management: </a:t>
            </a:r>
            <a:r>
              <a:rPr lang="en-US" sz="4000" dirty="0" err="1" smtClean="0"/>
              <a:t>SenQ</a:t>
            </a:r>
            <a:endParaRPr lang="en-US" sz="4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358588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505200" y="1524000"/>
            <a:ext cx="5334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Multilayer embedded query system</a:t>
            </a:r>
          </a:p>
          <a:p>
            <a:r>
              <a:rPr lang="en-US" sz="2400" dirty="0" smtClean="0"/>
              <a:t>Enables user-driven and peer-to-peer in-network query issue by wearable interfaces</a:t>
            </a:r>
          </a:p>
          <a:p>
            <a:r>
              <a:rPr lang="en-US" sz="2400" dirty="0" smtClean="0"/>
              <a:t>Streaming queries and Snapshot queries</a:t>
            </a:r>
          </a:p>
          <a:p>
            <a:r>
              <a:rPr lang="en-US" sz="2400" dirty="0" smtClean="0"/>
              <a:t>Spatial and temporal aggregation and filtering to reduce the energy consumed by communication</a:t>
            </a:r>
            <a:endParaRPr lang="en-US" sz="2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077200" y="6407944"/>
            <a:ext cx="9358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10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Query Management</a:t>
            </a:r>
            <a:endParaRPr lang="en-US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381000" y="1219200"/>
            <a:ext cx="8763000" cy="4724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SenQ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support query management and meet requirements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Reconfigurable in-network sensing and processing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Dynamic query origination by embedded devices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High-level abstraction for expressing queries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200" baseline="0" dirty="0" smtClean="0"/>
              <a:t>Q</a:t>
            </a:r>
            <a:r>
              <a:rPr lang="en-US" sz="2200" dirty="0" smtClean="0"/>
              <a:t>ueries uniquely identified by &lt;source ID, query ID&gt; </a:t>
            </a:r>
            <a:r>
              <a:rPr lang="en-US" sz="2200" dirty="0" err="1" smtClean="0"/>
              <a:t>tuples</a:t>
            </a:r>
            <a:endParaRPr lang="en-US" sz="22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200" dirty="0" smtClean="0"/>
              <a:t>Nodes register with nearest gateway upon </a:t>
            </a:r>
            <a:r>
              <a:rPr lang="en-US" sz="2200" dirty="0" err="1" smtClean="0"/>
              <a:t>powerup</a:t>
            </a:r>
            <a:endParaRPr lang="en-US" sz="2200" dirty="0" smtClean="0"/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Provide device type, sensors and h/w ID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Assigned dynamic network ID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 Manager main point of</a:t>
            </a:r>
            <a:endParaRPr lang="en-US" sz="2200" dirty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access for user interface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Translates between higher-level 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query abstractions and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SenQ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   protocol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200" dirty="0"/>
              <a:t>Dynamic semantic binding</a:t>
            </a:r>
            <a:endParaRPr kumimoji="0" lang="en-US" sz="2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407944"/>
            <a:ext cx="7834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11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4425" y="3657600"/>
            <a:ext cx="42195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1020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Context Aware Power Management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43000"/>
            <a:ext cx="8382000" cy="448329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8000" dirty="0" smtClean="0"/>
              <a:t>CAPM dynamically chooses power management operations to provide good sensing service with less energy</a:t>
            </a:r>
          </a:p>
          <a:p>
            <a:pPr lvl="1">
              <a:lnSpc>
                <a:spcPct val="160000"/>
              </a:lnSpc>
            </a:pPr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Based on administrator directives </a:t>
            </a:r>
          </a:p>
          <a:p>
            <a:pPr lvl="1"/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Rely on context awareness</a:t>
            </a:r>
          </a:p>
          <a:p>
            <a:pPr>
              <a:lnSpc>
                <a:spcPct val="160000"/>
              </a:lnSpc>
            </a:pPr>
            <a:r>
              <a:rPr lang="en-US" sz="8000" dirty="0" smtClean="0"/>
              <a:t>Triggers power management</a:t>
            </a:r>
          </a:p>
          <a:p>
            <a:pPr>
              <a:buNone/>
            </a:pPr>
            <a:r>
              <a:rPr lang="en-US" sz="8000" dirty="0" smtClean="0"/>
              <a:t>   operations when condition of</a:t>
            </a:r>
          </a:p>
          <a:p>
            <a:pPr>
              <a:buNone/>
            </a:pPr>
            <a:r>
              <a:rPr lang="en-US" sz="8000" dirty="0" smtClean="0"/>
              <a:t>   context policy met</a:t>
            </a:r>
          </a:p>
          <a:p>
            <a:pPr>
              <a:lnSpc>
                <a:spcPct val="160000"/>
              </a:lnSpc>
            </a:pPr>
            <a:r>
              <a:rPr lang="en-US" sz="8000" dirty="0" smtClean="0"/>
              <a:t>Priorities used to rank importance </a:t>
            </a:r>
          </a:p>
          <a:p>
            <a:pPr>
              <a:buNone/>
            </a:pPr>
            <a:r>
              <a:rPr lang="en-US" sz="8000" dirty="0" smtClean="0"/>
              <a:t>   of commands</a:t>
            </a:r>
          </a:p>
          <a:p>
            <a:pPr>
              <a:lnSpc>
                <a:spcPct val="170000"/>
              </a:lnSpc>
            </a:pPr>
            <a:r>
              <a:rPr lang="en-US" sz="8000" dirty="0" smtClean="0"/>
              <a:t>Context-aware power manager in </a:t>
            </a:r>
          </a:p>
          <a:p>
            <a:pPr>
              <a:buNone/>
            </a:pPr>
            <a:r>
              <a:rPr lang="en-US" sz="8000" dirty="0" smtClean="0"/>
              <a:t>   Alarm-Gate application core of </a:t>
            </a:r>
          </a:p>
          <a:p>
            <a:pPr>
              <a:buNone/>
            </a:pPr>
            <a:r>
              <a:rPr lang="en-US" sz="8000" dirty="0" smtClean="0"/>
              <a:t>   CAPM</a:t>
            </a:r>
          </a:p>
          <a:p>
            <a:pPr lvl="1">
              <a:lnSpc>
                <a:spcPct val="120000"/>
              </a:lnSpc>
            </a:pPr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Outputs - Set of power management commands for each sensor device in </a:t>
            </a:r>
            <a:r>
              <a:rPr lang="en-US" sz="7200" dirty="0" err="1" smtClean="0">
                <a:solidFill>
                  <a:schemeClr val="bg2">
                    <a:lumMod val="25000"/>
                  </a:schemeClr>
                </a:solidFill>
              </a:rPr>
              <a:t>AlarmNet</a:t>
            </a:r>
            <a:endParaRPr lang="en-US" sz="72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endParaRPr lang="en-US" sz="16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133600"/>
            <a:ext cx="432388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07944"/>
            <a:ext cx="7834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12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Dynamic Context-Aware Privacy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9262" y="1981200"/>
            <a:ext cx="4534738" cy="304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0" y="1066800"/>
            <a:ext cx="8382000" cy="4483291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Framework to protect</a:t>
            </a:r>
            <a:r>
              <a:rPr kumimoji="0" lang="en-US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privacy &amp; still support timely assistance to residents</a:t>
            </a: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6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Dynamically adjustable to context</a:t>
            </a:r>
          </a:p>
          <a:p>
            <a:pPr marL="621792" marR="0" lvl="1" indent="-228600" algn="l" defTabSz="914400" rtl="0" eaLnBrk="1" fontAlgn="auto" latinLnBrk="0" hangingPunct="1">
              <a:lnSpc>
                <a:spcPct val="16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Allows data access authorization </a:t>
            </a:r>
          </a:p>
          <a:p>
            <a:pPr marL="621792" marR="0" lvl="1" indent="-228600" algn="l" defTabSz="914400" rtl="0" eaLnBrk="1" fontAlgn="auto" latinLnBrk="0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    to be evaluated at runtime</a:t>
            </a:r>
          </a:p>
          <a:p>
            <a:pPr marL="621792" marR="0" lvl="1" indent="-228600" algn="l" defTabSz="914400" rtl="0" eaLnBrk="1" fontAlgn="auto" latinLnBrk="0" hangingPunct="1">
              <a:lnSpc>
                <a:spcPct val="16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Adaptable to emergencies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Privacy policies at different levels </a:t>
            </a:r>
          </a:p>
          <a:p>
            <a:pPr marL="365760" marR="0" lvl="0" indent="-256032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8000" dirty="0" smtClean="0"/>
              <a:t>    of granularity </a:t>
            </a: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Privacy management framework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8000" dirty="0" smtClean="0"/>
              <a:t>    three functional components</a:t>
            </a:r>
          </a:p>
          <a:p>
            <a:pPr marL="822960" lvl="1" indent="-256032">
              <a:lnSpc>
                <a:spcPct val="16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Context Manager</a:t>
            </a:r>
          </a:p>
          <a:p>
            <a:pPr marL="822960" lvl="1" indent="-256032">
              <a:lnSpc>
                <a:spcPct val="12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7200" dirty="0" smtClean="0">
                <a:solidFill>
                  <a:schemeClr val="bg2">
                    <a:lumMod val="25000"/>
                  </a:schemeClr>
                </a:solidFill>
              </a:rPr>
              <a:t>Request </a:t>
            </a: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Authorizer</a:t>
            </a:r>
          </a:p>
          <a:p>
            <a:pPr marL="822960" lvl="1" indent="-256032">
              <a:lnSpc>
                <a:spcPct val="12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7200" dirty="0">
                <a:solidFill>
                  <a:schemeClr val="bg2">
                    <a:lumMod val="25000"/>
                  </a:schemeClr>
                </a:solidFill>
              </a:rPr>
              <a:t>Auditor</a:t>
            </a: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407944"/>
            <a:ext cx="9358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13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AlarmNet</a:t>
            </a:r>
            <a:r>
              <a:rPr lang="en-US" dirty="0" smtClean="0"/>
              <a:t> - A wireless sensor network system designed for long-term health monitoring in assisted living environments</a:t>
            </a:r>
          </a:p>
          <a:p>
            <a:r>
              <a:rPr lang="en-US" dirty="0" smtClean="0"/>
              <a:t>System operation adapts to the individual context and behavior patterns of the residents</a:t>
            </a:r>
          </a:p>
          <a:p>
            <a:r>
              <a:rPr lang="en-US" dirty="0" smtClean="0"/>
              <a:t>Feed back to influence power management and privacy policy enforcement</a:t>
            </a:r>
          </a:p>
          <a:p>
            <a:r>
              <a:rPr lang="en-US" dirty="0" smtClean="0"/>
              <a:t>System supports a diverse collection of sensors, user interfaces, and power and privacy policies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407944"/>
            <a:ext cx="9358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14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assisted living environments</a:t>
            </a:r>
          </a:p>
          <a:p>
            <a:r>
              <a:rPr lang="en-US" dirty="0" smtClean="0"/>
              <a:t>Introduction to </a:t>
            </a:r>
            <a:r>
              <a:rPr lang="en-US" dirty="0" err="1" smtClean="0"/>
              <a:t>AlarmNet</a:t>
            </a:r>
            <a:endParaRPr lang="en-US" dirty="0" smtClean="0"/>
          </a:p>
          <a:p>
            <a:r>
              <a:rPr lang="en-US" dirty="0" smtClean="0"/>
              <a:t>Contributions of </a:t>
            </a:r>
            <a:r>
              <a:rPr lang="en-US" dirty="0" err="1" smtClean="0"/>
              <a:t>AlarmNet</a:t>
            </a:r>
            <a:endParaRPr lang="en-US" dirty="0" smtClean="0"/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Architecture</a:t>
            </a:r>
          </a:p>
          <a:p>
            <a:pPr lvl="1"/>
            <a:r>
              <a:rPr lang="en-US" dirty="0" smtClean="0"/>
              <a:t>Circadian Activity Rhythm</a:t>
            </a:r>
          </a:p>
          <a:p>
            <a:pPr lvl="1"/>
            <a:r>
              <a:rPr lang="en-US" dirty="0" err="1" smtClean="0"/>
              <a:t>SenQ</a:t>
            </a:r>
            <a:endParaRPr lang="en-US" dirty="0" smtClean="0"/>
          </a:p>
          <a:p>
            <a:pPr lvl="1"/>
            <a:r>
              <a:rPr lang="en-US" dirty="0" smtClean="0"/>
              <a:t>Context Aware Power Management</a:t>
            </a:r>
          </a:p>
          <a:p>
            <a:pPr lvl="1"/>
            <a:r>
              <a:rPr lang="en-US" dirty="0" smtClean="0"/>
              <a:t>Dynamic Privacy Management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77200" y="6407944"/>
            <a:ext cx="9358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2</a:t>
            </a:fld>
            <a:r>
              <a:rPr lang="en-US" dirty="0" smtClean="0"/>
              <a:t> of 14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	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Aging Population</a:t>
            </a:r>
          </a:p>
          <a:p>
            <a:endParaRPr lang="en-US" sz="2800" dirty="0" smtClean="0"/>
          </a:p>
          <a:p>
            <a:r>
              <a:rPr lang="en-US" sz="2800" dirty="0" smtClean="0"/>
              <a:t>Rising cost of medical care</a:t>
            </a:r>
          </a:p>
          <a:p>
            <a:endParaRPr lang="en-US" sz="2800" dirty="0" smtClean="0"/>
          </a:p>
          <a:p>
            <a:r>
              <a:rPr lang="en-US" sz="2800" dirty="0" smtClean="0"/>
              <a:t>Shortage of full time medical professionals</a:t>
            </a:r>
          </a:p>
          <a:p>
            <a:endParaRPr lang="en-US" sz="2800" dirty="0" smtClean="0"/>
          </a:p>
          <a:p>
            <a:r>
              <a:rPr lang="en-US" sz="2800" dirty="0" smtClean="0"/>
              <a:t>Expense of high end of medical devices</a:t>
            </a:r>
          </a:p>
          <a:p>
            <a:endParaRPr lang="en-US" sz="2800" dirty="0" smtClean="0"/>
          </a:p>
          <a:p>
            <a:r>
              <a:rPr lang="en-US" sz="2800" dirty="0" smtClean="0"/>
              <a:t>Human Error in collecting data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05800" y="6407944"/>
            <a:ext cx="7072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3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 for Assisted Living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features of </a:t>
            </a:r>
            <a:r>
              <a:rPr lang="en-US" sz="3200" dirty="0" err="1" smtClean="0"/>
              <a:t>AlarmNet</a:t>
            </a:r>
            <a:r>
              <a:rPr lang="en-US" sz="3200" dirty="0" smtClean="0"/>
              <a:t> </a:t>
            </a:r>
          </a:p>
          <a:p>
            <a:pPr lvl="1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a novel system for assisted living and residential monitoring</a:t>
            </a:r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Two-way flow of data and analysis between the front and back-ends to enable context-aware protocols</a:t>
            </a:r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Circadian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Activity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R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hythm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analysis</a:t>
            </a:r>
          </a:p>
          <a:p>
            <a:pPr lvl="1"/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</a:rPr>
              <a:t>SenQ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 query protocol</a:t>
            </a:r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Context-aware power management</a:t>
            </a:r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Dynamic privacy policies</a:t>
            </a:r>
          </a:p>
          <a:p>
            <a:pPr lvl="1"/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407944"/>
            <a:ext cx="9358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4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Extensible heterogeneous network middleware 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Addresses challenges of ad hoc wide scale deployment 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Integrates embedded devices, back-end systems, online analysis, user interfaces</a:t>
            </a:r>
          </a:p>
          <a:p>
            <a:r>
              <a:rPr lang="en-US" sz="2400" dirty="0" err="1" smtClean="0"/>
              <a:t>SenQ</a:t>
            </a:r>
            <a:r>
              <a:rPr lang="en-US" sz="2400" dirty="0" smtClean="0"/>
              <a:t> query protocol 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Efficiently streaming online sensor data to system and users</a:t>
            </a:r>
          </a:p>
          <a:p>
            <a:r>
              <a:rPr lang="en-US" sz="2400" dirty="0" smtClean="0"/>
              <a:t>Context-aware protocols using two-way network information flow </a:t>
            </a:r>
          </a:p>
          <a:p>
            <a:pPr lvl="1"/>
            <a:r>
              <a:rPr lang="en-US" sz="2100" dirty="0" smtClean="0">
                <a:solidFill>
                  <a:schemeClr val="bg2">
                    <a:lumMod val="25000"/>
                  </a:schemeClr>
                </a:solidFill>
              </a:rPr>
              <a:t>Environmental, system, resident data flow into the back-end</a:t>
            </a:r>
          </a:p>
          <a:p>
            <a:pPr lvl="1"/>
            <a:r>
              <a:rPr lang="en-US" sz="2100" dirty="0" smtClean="0">
                <a:solidFill>
                  <a:schemeClr val="bg2">
                    <a:lumMod val="25000"/>
                  </a:schemeClr>
                </a:solidFill>
              </a:rPr>
              <a:t>Circadian activity rhythm (CAR) analysis feeds back into the system to enable smart power management </a:t>
            </a:r>
          </a:p>
          <a:p>
            <a:pPr lvl="1"/>
            <a:r>
              <a:rPr lang="en-US" sz="2100" dirty="0" smtClean="0">
                <a:solidFill>
                  <a:schemeClr val="bg2">
                    <a:lumMod val="25000"/>
                  </a:schemeClr>
                </a:solidFill>
              </a:rPr>
              <a:t>Dynamic alert-driven privacy tailored to an individual’s activity patterns</a:t>
            </a: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Contributions: </a:t>
            </a:r>
            <a:r>
              <a:rPr lang="en-US" dirty="0" err="1" smtClean="0"/>
              <a:t>AlarmNet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53400" y="6407944"/>
            <a:ext cx="8596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5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Autofit/>
          </a:bodyPr>
          <a:lstStyle/>
          <a:p>
            <a:r>
              <a:rPr lang="en-US" sz="2400" dirty="0" smtClean="0"/>
              <a:t>University of Rochester’s Smart Medical Home 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Five-room lab outfitted with infrared sensors, computers, biosensors, and video cameras</a:t>
            </a:r>
          </a:p>
          <a:p>
            <a:r>
              <a:rPr lang="en-US" sz="2400" dirty="0" smtClean="0"/>
              <a:t>MIT’s </a:t>
            </a:r>
            <a:r>
              <a:rPr lang="en-US" sz="2400" dirty="0" err="1" smtClean="0"/>
              <a:t>PlaceLab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One bed-room condominium fixed with sensors</a:t>
            </a:r>
          </a:p>
          <a:p>
            <a:r>
              <a:rPr lang="en-US" sz="2400" dirty="0" smtClean="0"/>
              <a:t>C</a:t>
            </a:r>
            <a:r>
              <a:rPr lang="en-US" sz="2400" dirty="0" smtClean="0"/>
              <a:t>ode-Blue at Harvard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Pre-hospital and in-hospital emergency care and disaster response</a:t>
            </a:r>
          </a:p>
          <a:p>
            <a:r>
              <a:rPr lang="en-US" sz="2400" dirty="0" err="1" smtClean="0"/>
              <a:t>AlarmNet</a:t>
            </a:r>
            <a:r>
              <a:rPr lang="en-US" sz="2400" dirty="0" smtClean="0"/>
              <a:t> combines the ubiquitous sensing of </a:t>
            </a:r>
            <a:r>
              <a:rPr lang="en-US" sz="2400" dirty="0" err="1" smtClean="0"/>
              <a:t>PlaceLab</a:t>
            </a:r>
            <a:r>
              <a:rPr lang="en-US" sz="2400" dirty="0" smtClean="0"/>
              <a:t> with the medical focus of </a:t>
            </a:r>
            <a:r>
              <a:rPr lang="en-US" sz="2400" dirty="0" err="1" smtClean="0"/>
              <a:t>CodeBlue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An assisted-living context where long-term behavior and pathologies are learned</a:t>
            </a:r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53400" y="6407944"/>
            <a:ext cx="8596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6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AlarmNet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76400"/>
            <a:ext cx="4436247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495800" y="1524000"/>
            <a:ext cx="44958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defTabSz="914400" rtl="0" eaLnBrk="1" fontAlgn="auto" latinLnBrk="0" hangingPunct="1">
              <a:spcBef>
                <a:spcPts val="600"/>
              </a:spcBef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800" dirty="0" smtClean="0"/>
              <a:t>Heterogeneous devices in a common system-level  architecture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102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00CB4"/>
                </a:solidFill>
              </a:rPr>
              <a:t>Mobile body networks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102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00CB4"/>
                </a:solidFill>
              </a:rPr>
              <a:t>Emplaced sensors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102000"/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300CB4"/>
                </a:solidFill>
              </a:rPr>
              <a:t>AlarmGate</a:t>
            </a:r>
            <a:r>
              <a:rPr lang="en-US" sz="2400" b="1" dirty="0" smtClean="0">
                <a:solidFill>
                  <a:srgbClr val="300CB4"/>
                </a:solidFill>
              </a:rPr>
              <a:t> </a:t>
            </a:r>
            <a:r>
              <a:rPr lang="en-US" sz="2400" dirty="0" smtClean="0">
                <a:solidFill>
                  <a:srgbClr val="300CB4"/>
                </a:solidFill>
              </a:rPr>
              <a:t>applications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102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00CB4"/>
                </a:solidFill>
              </a:rPr>
              <a:t>Back-end programs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102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00CB4"/>
                </a:solidFill>
              </a:rPr>
              <a:t>User interfaces</a:t>
            </a: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407944"/>
            <a:ext cx="7072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7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Circadian Activity Rhythms</a:t>
            </a:r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81000" y="1143000"/>
            <a:ext cx="8382000" cy="44832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2700" dirty="0" smtClean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95400"/>
            <a:ext cx="8229600" cy="471189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/>
              <a:t>Measures rhythmic behavioral activity of residents and detects changes within these patterns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/>
              <a:t>Supports context-aware protocols based on learned activity </a:t>
            </a:r>
            <a:r>
              <a:rPr lang="en-US" dirty="0" smtClean="0"/>
              <a:t>patterns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Smart heterogeneous power management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Dynamic alarm-drive privacy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Graphs provide information about activity patterns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Sleep-wake cycle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Medical hints about ADLs of the resident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Any Statistically </a:t>
            </a:r>
            <a:r>
              <a:rPr lang="en-US" dirty="0"/>
              <a:t>significant </a:t>
            </a:r>
            <a:r>
              <a:rPr lang="en-US" dirty="0" smtClean="0"/>
              <a:t>deviations </a:t>
            </a:r>
            <a:r>
              <a:rPr lang="en-US" dirty="0"/>
              <a:t>from learned patterns </a:t>
            </a:r>
            <a:r>
              <a:rPr lang="en-US" dirty="0" smtClean="0"/>
              <a:t>are </a:t>
            </a:r>
            <a:r>
              <a:rPr lang="en-US" dirty="0"/>
              <a:t>displayed as alerts in the </a:t>
            </a:r>
            <a:r>
              <a:rPr lang="en-US" dirty="0" smtClean="0"/>
              <a:t>GUI and </a:t>
            </a:r>
            <a:r>
              <a:rPr lang="en-US" dirty="0"/>
              <a:t>sent to the </a:t>
            </a:r>
            <a:r>
              <a:rPr lang="en-US" dirty="0" err="1"/>
              <a:t>AlarmGate</a:t>
            </a:r>
            <a:r>
              <a:rPr lang="en-US" dirty="0"/>
              <a:t> </a:t>
            </a:r>
            <a:r>
              <a:rPr lang="en-US" dirty="0" smtClean="0"/>
              <a:t>application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dirty="0" smtClean="0"/>
          </a:p>
          <a:p>
            <a:pPr marL="164592" indent="-228600">
              <a:spcBef>
                <a:spcPts val="324"/>
              </a:spcBef>
              <a:buClr>
                <a:schemeClr val="accent1"/>
              </a:buClr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495800"/>
            <a:ext cx="7707086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382000" y="6407944"/>
            <a:ext cx="6310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8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685800"/>
            <a:ext cx="3411478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Circadian Activity Rhythms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2000" y="6407944"/>
            <a:ext cx="631032" cy="365125"/>
          </a:xfrm>
        </p:spPr>
        <p:txBody>
          <a:bodyPr/>
          <a:lstStyle/>
          <a:p>
            <a:fld id="{4534E781-45B4-473E-BF52-586B2627A7A8}" type="slidenum">
              <a:rPr lang="en-US" smtClean="0"/>
              <a:pPr/>
              <a:t>9</a:t>
            </a:fld>
            <a:r>
              <a:rPr lang="en-US" dirty="0" smtClean="0"/>
              <a:t> of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827</TotalTime>
  <Words>721</Words>
  <Application>Microsoft Office PowerPoint</Application>
  <PresentationFormat>On-screen Show (4:3)</PresentationFormat>
  <Paragraphs>140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Context-Aware Wireless Sensor Networks for Assisted Living and Residential Monitoring</vt:lpstr>
      <vt:lpstr>Agenda </vt:lpstr>
      <vt:lpstr>Need for Assisted Living Systems</vt:lpstr>
      <vt:lpstr>Introduction</vt:lpstr>
      <vt:lpstr>Contributions: AlarmNet</vt:lpstr>
      <vt:lpstr>Related Work</vt:lpstr>
      <vt:lpstr>The AlarmNet Architecture</vt:lpstr>
      <vt:lpstr>Circadian Activity Rhythms</vt:lpstr>
      <vt:lpstr>Circadian Activity Rhythms</vt:lpstr>
      <vt:lpstr>Query Management: SenQ</vt:lpstr>
      <vt:lpstr>Query Management</vt:lpstr>
      <vt:lpstr>Context Aware Power Management</vt:lpstr>
      <vt:lpstr>Dynamic Context-Aware Privacy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Context-Aware Wireless Sensor Networks for Assisted Living and Residential Monitoring</dc:title>
  <dc:creator>Rahul Sridharan</dc:creator>
  <cp:lastModifiedBy>Rahul Sridharan</cp:lastModifiedBy>
  <cp:revision>8</cp:revision>
  <dcterms:created xsi:type="dcterms:W3CDTF">2011-10-11T00:59:50Z</dcterms:created>
  <dcterms:modified xsi:type="dcterms:W3CDTF">2011-10-11T15:37:04Z</dcterms:modified>
</cp:coreProperties>
</file>